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278" r:id="rId2"/>
    <p:sldId id="346" r:id="rId3"/>
    <p:sldId id="347" r:id="rId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555"/>
    <a:srgbClr val="2A5244"/>
    <a:srgbClr val="325D69"/>
    <a:srgbClr val="3F6495"/>
    <a:srgbClr val="477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17"/>
    <p:restoredTop sz="94674"/>
  </p:normalViewPr>
  <p:slideViewPr>
    <p:cSldViewPr snapToGrid="0" snapToObjects="1">
      <p:cViewPr varScale="1">
        <p:scale>
          <a:sx n="105" d="100"/>
          <a:sy n="105" d="100"/>
        </p:scale>
        <p:origin x="9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84F67-25DD-4A67-ACBB-A797152E6AF9}" type="datetimeFigureOut">
              <a:rPr lang="ru-RU" smtClean="0"/>
              <a:t>22.07.2020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927EA-B64A-4F72-8872-A04375D4D6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6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0A38C-D82C-3643-AE1D-5708769B1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C9EA5E-CAB8-5E4E-94F6-DB476A1EC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B6FC98-ED6B-6A41-8629-0CB1D7BD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A8E9-278B-418C-BDA8-96845F7EC6B4}" type="datetime1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B226DD-5D97-794E-8E4B-4DB5BC33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41231-20C1-6C4D-BFE9-FFC3D735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91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2175F-731D-354E-8AE0-FBB52116C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2AC4FE-C683-BD4E-9A5D-2E9F494BF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58FE50-5A40-634B-9334-D5B92869E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8B80D-F6AE-4C3F-BE03-4A2F1408BC0E}" type="datetime1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DD0539-736E-0643-9FB4-9E641DEF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F6E402-375B-1447-8342-3E0FA377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83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22AFE0-EB3C-6246-8FF6-33988B19E7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7BFB4D-71A7-3D45-B9AC-3118DF5AF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2DE0C9-D22C-AE45-95A3-E3A66089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9C5B-4F24-4275-8CAE-D200E0F2DCB3}" type="datetime1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9C5573-82C4-1E43-BAD5-19C39914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3C4444-37AB-7B42-83EB-A8055391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6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CDBCC-0DA3-C44D-9508-F616E894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068F3-AF5A-134D-B058-40378CDF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933EC0-23C7-EF4F-944F-AC032DA4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CD8-5319-4B6B-8383-5F842385A4FF}" type="datetime1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CE6801-B442-534E-BBAD-D2CBCAB3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E4B9F-B94A-6248-8B68-C5F2D37D4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31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B9264-532A-AD40-B97E-140082680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403E91-000C-D94A-9B93-0A2DB624F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D51D9-F17A-8C4A-8630-0C22DA4A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496C-EFC3-45D4-86E3-5A2412036E70}" type="datetime1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0F3EE6-B777-1745-A8B6-17F42919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3825C8-FC9A-0B4B-84AD-138E0D8DB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D59E1-7670-8542-8CFE-46842BF5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5DB63-04AA-3D47-8216-FB1BEE2B9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AFDD5C-76B0-964F-AB5E-9DFC15A15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86AA90-AA98-CB48-B2AE-6E7070E5B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035A-E4D7-4C57-8754-125B4AA93FCF}" type="datetime1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1AF312-494C-1C4C-9090-DB6E16CF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C98F69-2205-0949-86F7-397B50A6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50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8289C-D1A5-0143-8586-B165BD3E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1C3612-6539-8344-9941-49ED82E72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F2FF5B-8854-7F48-8671-0D744EB2B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A552DC-2A3C-7D42-825D-3064509B2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9F09A6-93A2-4E46-AD73-11FA991EF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D2A53A-2B5F-424A-B07E-ADE5CB36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D7C1-DC59-4D74-8926-955AA945A41F}" type="datetime1">
              <a:rPr lang="ru-RU" smtClean="0"/>
              <a:t>22.07.2020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834DB9-EC37-884E-B3B1-3142D133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AD7436-358C-C645-BFB1-70475A9E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5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E2BE0-89C8-164B-A30D-E75C9F7E4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0E6E7E5-4CEE-B84E-9516-D36EEDE1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01C1-8D3D-4B70-8CA8-6832FE647C20}" type="datetime1">
              <a:rPr lang="ru-RU" smtClean="0"/>
              <a:t>22.07.2020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EAFA2D-E476-9244-AFBF-5F97B34FB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18FE48-F727-7745-B7CF-08B3F9F7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5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FCB4E26-8768-0340-B456-11D7D853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E8C03-BB34-4838-8A7F-80242552E17F}" type="datetime1">
              <a:rPr lang="ru-RU" smtClean="0"/>
              <a:t>22.07.2020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DC5B98-E694-E44C-A579-6149E163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860643-982F-6442-996A-B9089E3B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40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DCCEC-14B4-6F47-A7A5-CB0047C7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FAFAE1-B1E8-4E49-811A-DE26E21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DD5F40-9291-7646-B6AC-475133637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31F5E8-7700-994A-B4F7-7EDE729D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F7A2-2C41-40F1-A618-34DB7BF78F4F}" type="datetime1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8D354C-A924-BF43-AD1B-3B768F8D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D836FA-BC64-1342-BA42-A6E579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28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FA7B7-4D79-0642-8A33-45BCA1F2D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F2026C-0572-854F-8169-4B3CA7C6F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580F4D-D091-034B-8338-E4AE0149A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39D5E3-E6F4-F541-9D74-15EBB6F6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B3247-24AB-44B0-8CD2-A54376B7FF09}" type="datetime1">
              <a:rPr lang="ru-RU" smtClean="0"/>
              <a:t>22.07.2020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6891F5-A11C-234E-85F7-D52B3C2A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A3BC86-585E-8E45-B03C-E187155D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43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094F21-32B5-4247-883F-C8D66E7D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45E64-CA5A-F145-90B1-9D539D041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D9B7F-1B34-5E41-9AC7-5B8DA2792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79E4-52FF-4490-AE88-2D343A8C59A6}" type="datetime1">
              <a:rPr lang="ru-RU" smtClean="0"/>
              <a:t>22.07.2020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5E17BB-70DD-1B4E-B2B2-D7861223E8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3B616E-181F-4B41-A5A6-A866A9493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16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https://360tv.ru/news/obschestvo/putin-predlozhil-zapustit-lgotnuju-ipoteku-pod-65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cx.ru/ministry/departments/departament-razvitiya-selskikh-territoriy/industry-information/info-dokumenty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12267" y="203092"/>
            <a:ext cx="103114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latin typeface="Futura PT"/>
            </a:endParaRPr>
          </a:p>
          <a:p>
            <a:pPr algn="ctr"/>
            <a:r>
              <a:rPr lang="ru-RU" sz="2800" b="1" dirty="0">
                <a:latin typeface="Futura PT"/>
              </a:rPr>
              <a:t>Постановление Правительства РФ от 30.12.2017 №1711</a:t>
            </a:r>
            <a:r>
              <a:rPr lang="ru-RU" sz="2800" b="1" dirty="0"/>
              <a:t>, </a:t>
            </a:r>
            <a:r>
              <a:rPr lang="ru-RU" sz="2800" b="1" dirty="0">
                <a:latin typeface="Futura PT"/>
              </a:rPr>
              <a:t>Постановление Правительства РФ от 28.03.2019 № 339</a:t>
            </a:r>
            <a:r>
              <a:rPr lang="ru-RU" sz="2800" b="1" dirty="0"/>
              <a:t>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Futura PT"/>
              </a:rPr>
              <a:t>«Семейная ипотека под 6%»</a:t>
            </a:r>
          </a:p>
          <a:p>
            <a:pPr algn="ctr"/>
            <a:endParaRPr lang="ru-RU" sz="2800" b="1" dirty="0">
              <a:latin typeface="Futura P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2950841" y="1989955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068FB5-1562-D343-BD66-7D6E84E547FC}"/>
              </a:ext>
            </a:extLst>
          </p:cNvPr>
          <p:cNvSpPr/>
          <p:nvPr/>
        </p:nvSpPr>
        <p:spPr>
          <a:xfrm>
            <a:off x="929589" y="1989955"/>
            <a:ext cx="106739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solidFill>
                <a:srgbClr val="FF0000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Futura PT"/>
              </a:rPr>
              <a:t>для семей, где второй и последующие дети родятся с 01.01.2018 года и не позднее 31.12.2022. </a:t>
            </a:r>
          </a:p>
          <a:p>
            <a:pPr algn="just"/>
            <a:endParaRPr lang="ru-RU" sz="1000" dirty="0"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Futura PT"/>
              </a:rPr>
              <a:t> приобретение жилья на первичном рынке.</a:t>
            </a:r>
          </a:p>
          <a:p>
            <a:pPr lvl="0" algn="just"/>
            <a:endParaRPr lang="ru-RU" sz="1000" dirty="0"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Futura PT"/>
              </a:rPr>
              <a:t> ставка 6 % годовых (минимальная от 4,5%)</a:t>
            </a:r>
          </a:p>
          <a:p>
            <a:pPr lvl="0" algn="just"/>
            <a:endParaRPr lang="ru-RU" sz="2000" dirty="0">
              <a:latin typeface="Futura PT"/>
            </a:endParaRPr>
          </a:p>
          <a:p>
            <a:pPr lvl="0" algn="just"/>
            <a:endParaRPr lang="ru-RU" sz="2000" dirty="0">
              <a:latin typeface="Futura PT"/>
            </a:endParaRPr>
          </a:p>
        </p:txBody>
      </p:sp>
    </p:spTree>
    <p:extLst>
      <p:ext uri="{BB962C8B-B14F-4D97-AF65-F5344CB8AC3E}">
        <p14:creationId xmlns:p14="http://schemas.microsoft.com/office/powerpoint/2010/main" val="309480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31170" y="308240"/>
            <a:ext cx="107153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Calibri" panose="020F0502020204030204" pitchFamily="34" charset="0"/>
                <a:cs typeface="Calibri" panose="020F0502020204030204" pitchFamily="34" charset="0"/>
              </a:rPr>
              <a:t>Постановление Правительства РФ от 23.04.2020г. N 566 </a:t>
            </a: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«Льготная ипотека 6,5%»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295386" y="1332747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916A50-99D1-478F-B874-2A7205481616}"/>
              </a:ext>
            </a:extLst>
          </p:cNvPr>
          <p:cNvSpPr/>
          <p:nvPr/>
        </p:nvSpPr>
        <p:spPr>
          <a:xfrm>
            <a:off x="802277" y="1903845"/>
            <a:ext cx="10587445" cy="3984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latin typeface="Futura PT"/>
              </a:rPr>
              <a:t>цель программы — поддержка строительной отрасли и помощь желающим приобрести собственное жилье</a:t>
            </a:r>
          </a:p>
          <a:p>
            <a:pPr marL="342900" lvl="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latin typeface="Futura PT"/>
              </a:rPr>
              <a:t>на покупку нового жилья по цене до </a:t>
            </a:r>
            <a:r>
              <a:rPr lang="ru-RU" sz="2600" b="1" dirty="0">
                <a:latin typeface="Futura PT"/>
              </a:rPr>
              <a:t>6 млн. рублей</a:t>
            </a:r>
          </a:p>
          <a:p>
            <a:pPr marL="342900" lvl="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latin typeface="Futura P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ставка в размере </a:t>
            </a:r>
            <a:r>
              <a:rPr lang="ru-RU" sz="2600" b="1" dirty="0">
                <a:latin typeface="Futura P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6,5 %</a:t>
            </a:r>
            <a:r>
              <a:rPr lang="ru-RU" sz="2600" dirty="0">
                <a:latin typeface="Futura P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сохранится</a:t>
            </a:r>
            <a:r>
              <a:rPr lang="ru-RU" sz="2600" dirty="0">
                <a:latin typeface="Futura PT"/>
              </a:rPr>
              <a:t> во время всего периода выплаты кредита</a:t>
            </a:r>
          </a:p>
          <a:p>
            <a:pPr marL="342900" lvl="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latin typeface="Futura PT"/>
              </a:rPr>
              <a:t>оформить льготную ипотеку можно </a:t>
            </a:r>
            <a:r>
              <a:rPr lang="ru-RU" sz="2600" b="1" dirty="0">
                <a:latin typeface="Futura PT"/>
              </a:rPr>
              <a:t>до 1 ноября 2020 года</a:t>
            </a: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latin typeface="Futura PT"/>
              </a:rPr>
              <a:t>первоначальный взнос </a:t>
            </a:r>
            <a:r>
              <a:rPr lang="ru-RU" sz="2600" b="1" dirty="0">
                <a:latin typeface="Futura PT"/>
              </a:rPr>
              <a:t>20%</a:t>
            </a:r>
          </a:p>
        </p:txBody>
      </p:sp>
      <p:sp>
        <p:nvSpPr>
          <p:cNvPr id="7" name="Звезда: 24 точки 6">
            <a:hlinkClick r:id="" action="ppaction://noaction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DCF8B045-67D4-4F42-9EB8-B4D4002DD7D6}"/>
              </a:ext>
            </a:extLst>
          </p:cNvPr>
          <p:cNvSpPr/>
          <p:nvPr/>
        </p:nvSpPr>
        <p:spPr>
          <a:xfrm>
            <a:off x="121503" y="215311"/>
            <a:ext cx="1551849" cy="1293443"/>
          </a:xfrm>
          <a:prstGeom prst="star2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Новое!</a:t>
            </a:r>
          </a:p>
        </p:txBody>
      </p:sp>
    </p:spTree>
    <p:extLst>
      <p:ext uri="{BB962C8B-B14F-4D97-AF65-F5344CB8AC3E}">
        <p14:creationId xmlns:p14="http://schemas.microsoft.com/office/powerpoint/2010/main" val="255944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88202" y="258473"/>
            <a:ext cx="104904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Постановление Правительства РФ от 30.11.2019 г. № 1567</a:t>
            </a:r>
            <a:r>
              <a:rPr lang="ru-RU" sz="2400" b="1" dirty="0"/>
              <a:t>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«Сельская ипотека до 3%»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295386" y="1332747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4916A50-99D1-478F-B874-2A7205481616}"/>
              </a:ext>
            </a:extLst>
          </p:cNvPr>
          <p:cNvSpPr/>
          <p:nvPr/>
        </p:nvSpPr>
        <p:spPr>
          <a:xfrm>
            <a:off x="1183546" y="1299227"/>
            <a:ext cx="10093910" cy="5188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Приобретение жилья только на сельской территории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сельских территорий в Кузбассе утвержден постановлением Правительства Кузбасса</a:t>
            </a:r>
            <a:r>
              <a:rPr lang="ru-RU" sz="2000" dirty="0">
                <a:latin typeface="Futura P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от 24 марта 2020 года № 170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Первичный, вторичный рынок жилья (готовая квартира, готовый дом, строящийся дом, земельный участок под строительство)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Строительство дома только по договору с подрядной организацией</a:t>
            </a:r>
            <a:endParaRPr lang="ru-RU" sz="2000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Сумма кредита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3 млн. руб.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, первоначальный взнос от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10 %</a:t>
            </a:r>
            <a:endParaRPr lang="ru-RU" sz="2000" b="1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Установлена льготная процентная ставка </a:t>
            </a:r>
            <a:r>
              <a:rPr lang="ru-RU" sz="2000" b="1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до 3%</a:t>
            </a:r>
            <a:endParaRPr lang="ru-RU" sz="2000" b="1" dirty="0"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1025" indent="-342900" algn="just">
              <a:lnSpc>
                <a:spcPct val="115000"/>
              </a:lnSpc>
              <a:spcBef>
                <a:spcPts val="805"/>
              </a:spcBef>
              <a:spcAft>
                <a:spcPts val="805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Выдают «сельскую» ипотеку уполномоченные банки (перечень на сайте Минсельхоза РФ </a:t>
            </a:r>
            <a:r>
              <a:rPr lang="en-US" b="1" u="sng" dirty="0">
                <a:hlinkClick r:id="rId2"/>
              </a:rPr>
              <a:t>http://mcx.ru/ministry/departments/departament-razvitiya-selskikh-territoriy/industry-information/info-dokumenty/</a:t>
            </a:r>
            <a:r>
              <a:rPr lang="ru-RU" sz="2000" dirty="0">
                <a:latin typeface="Futura P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effectLst/>
              <a:latin typeface="Futura P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187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214</Words>
  <Application>Microsoft Office PowerPoint</Application>
  <PresentationFormat>Широкоэкранный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Futura PT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Бешенцева Юлия Геннадьевна</cp:lastModifiedBy>
  <cp:revision>56</cp:revision>
  <cp:lastPrinted>2020-07-21T06:39:14Z</cp:lastPrinted>
  <dcterms:created xsi:type="dcterms:W3CDTF">2019-04-02T07:58:05Z</dcterms:created>
  <dcterms:modified xsi:type="dcterms:W3CDTF">2020-07-22T03:53:20Z</dcterms:modified>
</cp:coreProperties>
</file>